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8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691" r:id="rId3"/>
    <p:sldMasterId id="2147483706" r:id="rId4"/>
    <p:sldMasterId id="2147483721" r:id="rId5"/>
    <p:sldMasterId id="2147483736" r:id="rId6"/>
    <p:sldMasterId id="2147483751" r:id="rId7"/>
    <p:sldMasterId id="2147483766" r:id="rId8"/>
    <p:sldMasterId id="2147483781" r:id="rId9"/>
  </p:sldMasterIdLst>
  <p:sldIdLst>
    <p:sldId id="269" r:id="rId10"/>
    <p:sldId id="270" r:id="rId11"/>
    <p:sldId id="259" r:id="rId12"/>
    <p:sldId id="257" r:id="rId13"/>
    <p:sldId id="258" r:id="rId14"/>
    <p:sldId id="262" r:id="rId15"/>
    <p:sldId id="260" r:id="rId16"/>
    <p:sldId id="261" r:id="rId17"/>
    <p:sldId id="265" r:id="rId18"/>
    <p:sldId id="263" r:id="rId19"/>
    <p:sldId id="264" r:id="rId20"/>
    <p:sldId id="268" r:id="rId21"/>
    <p:sldId id="266" r:id="rId22"/>
    <p:sldId id="267" r:id="rId23"/>
    <p:sldId id="271" r:id="rId24"/>
  </p:sldIdLst>
  <p:sldSz cx="12192000" cy="6858000"/>
  <p:notesSz cx="6858000" cy="9144000"/>
  <p:photoAlbum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24FB3BE-BA29-44E0-AF4B-573AAC742E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02" y="2551067"/>
            <a:ext cx="5801023" cy="175586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2C0CB42-F224-4090-9583-19DA4DA4A0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410" y="322651"/>
            <a:ext cx="3489649" cy="65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290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asický snímek_odrážky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Nadpis 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rgbClr val="FF671F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První bod </a:t>
            </a:r>
          </a:p>
          <a:p>
            <a:pPr lvl="0"/>
            <a:r>
              <a:rPr lang="cs-CZ"/>
              <a:t>Druhý bod </a:t>
            </a:r>
          </a:p>
          <a:p>
            <a:pPr lvl="0"/>
            <a:r>
              <a:rPr lang="cs-CZ"/>
              <a:t>Třetí bod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583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121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861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AutoShape 2" descr="data:image/svg+xml;charset=utf8,%20%3Csvg%20width%3D'79'%20height%3D'518'%20xmlns%3D'http%3A%2F%2Fwww.w3.org%2F2000%2Fsvg'%20xmlns%3Axlink%3D'http%3A%2F%2Fwww.w3.org%2F1999%2Fxlink'%20overflow%3D'hidden'%3E%3Cdefs%3E%3CclipPath%20id%3D'clip0'%3E%3Crect%20x%3D'0'%20y%3D'0'%20width%3D'79'%20height%3D'518'%2F%3E%3C%2FclipPath%3E%3C%2Fdefs%3E%3Cg%20clip-path%3D'url(%23clip0)'%3E%3Cpath%20d%3D'M414.738%2036.7167C414.738%2031.3566%20419.16%2026.9345%20424.52%2026.9345L443.013%2026.9345C448.373%2026.9345%20452.795%2031.3566%20452.795%2036.7167%20452.795%2042.0768%20448.373%2046.4989%20443.013%2046.4989L424.52%2046.4989C419.16%2046.4989%20414.738%2042.2108%20414.738%2036.7167Z'%20fill%3D'%230084D5'%20transform%3D'matrix(6.15283e-17%201.00483%20-1%206.12323e-17%2078.8298%20-3.47769e-05)'%2F%3E%3Cpath%20d%3D'M485.76%2049.581C496.614%2049.581%20506.664%2054.4051%20513.498%2062.8473%20516.848%2067.0013%20516.178%2073.1655%20512.024%2076.5155%20507.87%2079.8656%20501.706%2079.1956%20498.356%2075.0415%20495.274%2071.2894%20490.718%2069.0114%20485.894%2069.0114%20481.07%2069.0114%20476.514%2071.1554%20473.431%2075.0415%20470.081%2079.1956%20463.917%2079.8656%20459.763%2076.5155%20455.609%2073.1655%20454.939%2067.0013%20458.289%2062.8473%20464.855%2054.4051%20474.906%2049.581%20485.76%2049.581Z'%20fill%3D'%23003087'%20transform%3D'matrix(6.15283e-17%201.00483%20-1%206.12323e-17%2078.8298%20-3.47769e-05)'%2F%3E%3Cpath%20d%3D'M108.676%2033.7687%20108.676%2068.8774C108.676%2074.2375%20104.254%2078.6596%2098.894%2078.6596%2093.5339%2078.6596%2089.1118%2074.2375%2089.1118%2068.8774L89.1118%2033.7687C89.1118%2027.0685%2083.6177%2021.5744%2076.9175%2021.5744%2070.2174%2021.5744%2064.7233%2027.0685%2064.7233%2033.7687L64.7233%2033.7687C64.7233%2039.1288%2060.3012%2043.5509%2054.9411%2043.5509%2049.581%2043.5509%2045.1589%2039.1288%2045.1589%2033.7687L45.1589%2033.7687C45.1589%2016.3483%2059.3632%202.14404%2076.7835%202.14404%2094.2039%202.14404%20108.676%2016.3483%20108.676%2033.7687Z'%20fill%3D'%230084D5'%20transform%3D'matrix(6.15283e-17%201.00483%20-1%206.12323e-17%2078.8298%20-3.47769e-05)'%2F%3E%3Cpath%20d%3D'M108.676%2068.8774C108.676%2074.2375%20104.254%2078.6596%2098.894%2078.6596L54.5391%2078.6596C49.179%2078.6596%2044.7569%2074.2375%2044.7569%2068.8774%2044.7569%2063.5173%2049.179%2059.0952%2054.5391%2059.0952L98.894%2059.0952C104.254%2059.2292%20108.676%2063.5173%20108.676%2068.8774Z'%20fill%3D'%23003087'%20transform%3D'matrix(6.15283e-17%201.00483%20-1%206.12323e-17%2078.8298%20-3.47769e-05)'%2F%3E%3Cpath%20d%3D'M384.856%2015.4103C390.216%2015.4103%20394.638%2019.8324%20394.638%2025.1925%20394.638%2030.5526%20390.216%2034.9747%20384.856%2034.9747%20379.362%2034.9747%20374.538%2038.7268%20373.063%2043.9529%20372.796%2045.0249%20372.661%2046.0969%20372.661%2047.1689%20372.661%2053.8691%20378.156%2059.3632%20384.856%2059.3632L419.964%2059.3632C425.325%2059.3632%20429.747%2063.7853%20429.747%2069.1454%20429.747%2074.5055%20425.325%2078.9276%20419.964%2078.9276L384.856%2078.9276C367.435%2078.9276%20353.231%2064.7233%20353.231%2047.3029%20353.231%2044.4889%20353.633%2041.8088%20354.303%2039.1288%20357.921%2025.0585%20370.517%2015.4103%20384.856%2015.4103Z'%20fill%3D'%2300B5E2'%20fill-opacity%3D'0.8'%20transform%3D'matrix(6.15283e-17%201.00483%20-1%206.12323e-17%2078.8298%20-3.47769e-05)'%2F%3E%3Cpath%20d%3D'M122.88%2068.8774C122.88%2063.5173%20127.303%2059.0952%20132.663%2059.0952L167.369%2059.0952C172.729%2059.0952%20177.152%2063.5173%20177.152%2068.8774%20177.152%2074.2375%20172.729%2078.6596%20167.369%2078.6596L132.663%2078.6596C127.169%2078.6596%20122.88%2074.3715%20122.88%2068.8774Z'%20fill%3D'%2300B5E2'%20fill-opacity%3D'0.8'%20transform%3D'matrix(6.15283e-17%201.00483%20-1%206.12323e-17%2078.8298%20-3.47769e-05)'%2F%3E%3Cpath%20d%3D'M333.935%2034.0367C333.935%2058.6932%20313.968%2078.6596%20289.312%2078.6596L271.489%2078.6596C246.833%2078.6596%20226.867%2058.6932%20226.867%2034.0367%20226.867%2029.0786%20227.671%2024.2545%20229.279%2019.6984L229.413%2019.4304C231.155%2014.3383%20236.783%2011.6582%20241.875%2013.4003%20246.967%2015.1423%20249.647%2020.7704%20247.905%2025.8625L247.905%2025.9965C246.967%2028.5426%20246.565%2031.3566%20246.565%2034.0367%20246.565%2047.973%20257.821%2059.2292%20271.757%2059.2292L289.58%2059.2292C303.516%2059.2292%20314.772%2047.973%20314.772%2034.0367%20314.772%2027.4706%20312.226%2021.3064%20307.67%2016.4823%20303.918%2012.5963%20304.052%206.43213%20307.938%202.68005%20311.824-1.07202%20317.988-0.938019%20321.74%202.94806%20329.379%2011.3902%20333.935%2022.3785%20333.935%2034.0367Z'%20fill%3D'%23FFB81C'%20fill-opacity%3D'0.9'%20transform%3D'matrix(6.15283e-17%201.00483%20-1%206.12323e-17%2078.8298%20-3.47769e-05)'%2F%3E%3Cpath%20d%3D'M163.751%2036.5827C163.751%2042.0593%20159.312%2046.4989%20153.835%2046.4989%20148.359%2046.4989%20143.919%2042.0593%20143.919%2036.5827%20143.919%2031.1062%20148.359%2026.6665%20153.835%2026.6665%20159.312%2026.6665%20163.751%2031.1062%20163.751%2036.5827Z'%20fill%3D'%23FF671F'%20transform%3D'matrix(6.15283e-17%201.00483%20-1%206.12323e-17%2078.8298%20-3.47769e-05)'%2F%3E%3Cpath%20d%3D'M214.672%2075.8455C212.93%2077.5876%20210.384%2078.7936%20207.57%2078.6596%20202.21%2078.5256%20197.922%2074.1035%20197.922%2068.7434%20198.056%2061.9092%20195.376%2055.3431%20190.552%2050.519L183.852%2043.8189C180.1%2040.0668%20180.1%2033.9027%20183.852%2030.0166%20187.604%2026.1305%20193.768%2026.2645%20197.654%2030.0166L204.354%2036.7167C212.93%2045.2929%20217.62%2056.8171%20217.486%2069.0114%20217.486%2071.6914%20216.414%2074.1035%20214.672%2075.8455Z'%20fill%3D'%23FF671F'%20fill-opacity%3D'0.8'%20transform%3D'matrix(6.15283e-17%201.00483%20-1%206.12323e-17%2078.8298%20-3.47769e-05)'%2F%3E%3Cpath%20d%3D'M19.5644%2068.8774C19.5644%2074.2799%2015.1848%2078.6596%209.7822%2078.6596%204.37964%2078.6596%202.5559e-07%2074.2799%202.5559e-07%2068.8774%202.5559e-07%2063.4748%204.37964%2059.0952%209.7822%2059.0952%2015.1848%2059.0952%2019.5644%2063.4748%2019.5644%2068.8774Z'%20fill%3D'%23FF671F'%20transform%3D'matrix(6.15283e-17%201.00483%20-1%206.12323e-17%2078.8298%20-3.47769e-05)'%2F%3E%3C%2Fg%3E%3C%2Fsvg%3E">
            <a:extLst>
              <a:ext uri="{FF2B5EF4-FFF2-40B4-BE49-F238E27FC236}">
                <a16:creationId xmlns:a16="http://schemas.microsoft.com/office/drawing/2014/main" id="{8B502A8E-BB95-4754-B690-52808EBF8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06388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8427946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41818573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8688636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9007577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411772774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65790462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217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Klasický snímek_odrážky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Nadpis 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rgbClr val="FFB81C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První bod </a:t>
            </a:r>
          </a:p>
          <a:p>
            <a:pPr lvl="0"/>
            <a:r>
              <a:rPr lang="cs-CZ"/>
              <a:t>Druhý bod </a:t>
            </a:r>
          </a:p>
          <a:p>
            <a:pPr lvl="0"/>
            <a:r>
              <a:rPr lang="cs-CZ"/>
              <a:t>Třetí bod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43732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857630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0611281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73086186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72517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8665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3378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7873597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4513099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8177852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918929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ěkujeme + kontak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1F7BF-9CE3-42ED-8245-C27955CA29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Děkujeme za společné učení</a:t>
            </a:r>
          </a:p>
        </p:txBody>
      </p:sp>
      <p:pic>
        <p:nvPicPr>
          <p:cNvPr id="4" name="Grafický objekt 3">
            <a:extLst>
              <a:ext uri="{FF2B5EF4-FFF2-40B4-BE49-F238E27FC236}">
                <a16:creationId xmlns:a16="http://schemas.microsoft.com/office/drawing/2014/main" id="{8F94A46C-E716-44C5-BB27-862ED5C36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6147E67-299C-4B21-9C2F-F6BA3F3038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914" y="365125"/>
            <a:ext cx="1457886" cy="13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8550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5395678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54262136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67294324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362636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9872229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0153637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5045409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277012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dl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2C0CB42-F224-4090-9583-19DA4DA4A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410" y="322651"/>
            <a:ext cx="3489649" cy="6563864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25FE99D-A24E-4623-BBE6-F060FB06D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554" y="3353585"/>
            <a:ext cx="2853211" cy="2853211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3A28BC56-4804-4FAC-A31C-5FDD7B26D88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Kde se můžeme znovu potkat? </a:t>
            </a:r>
          </a:p>
        </p:txBody>
      </p:sp>
    </p:spTree>
    <p:extLst>
      <p:ext uri="{BB962C8B-B14F-4D97-AF65-F5344CB8AC3E}">
        <p14:creationId xmlns:p14="http://schemas.microsoft.com/office/powerpoint/2010/main" val="3115832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me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7F54386-195A-4ABA-A51E-023F9B8AE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1" y="-301658"/>
            <a:ext cx="10126317" cy="7159658"/>
          </a:xfrm>
          <a:prstGeom prst="rect">
            <a:avLst/>
          </a:prstGeom>
        </p:spPr>
      </p:pic>
      <p:pic>
        <p:nvPicPr>
          <p:cNvPr id="12" name="Grafický objekt 11">
            <a:extLst>
              <a:ext uri="{FF2B5EF4-FFF2-40B4-BE49-F238E27FC236}">
                <a16:creationId xmlns:a16="http://schemas.microsoft.com/office/drawing/2014/main" id="{C1B75BB0-8AAD-4B86-ADCB-79872CADE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396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 co v JOB usilujeme?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>
                <a:latin typeface="+mn-lt"/>
                <a:ea typeface="+mj-lt"/>
                <a:cs typeface="+mj-lt"/>
              </a:rPr>
              <a:t>O co v </a:t>
            </a:r>
            <a:r>
              <a:rPr lang="cs-CZ" sz="4400" err="1">
                <a:latin typeface="+mn-lt"/>
                <a:ea typeface="+mj-lt"/>
                <a:cs typeface="+mj-lt"/>
              </a:rPr>
              <a:t>JOBu</a:t>
            </a:r>
            <a:r>
              <a:rPr lang="cs-CZ" sz="4400">
                <a:latin typeface="+mn-lt"/>
                <a:ea typeface="+mj-lt"/>
                <a:cs typeface="+mj-lt"/>
              </a:rPr>
              <a:t> usilujeme?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rgbClr val="FFB81C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003087"/>
              </a:buClr>
              <a:defRPr/>
            </a:lvl2pPr>
          </a:lstStyle>
          <a:p>
            <a:r>
              <a:rPr lang="cs-CZ">
                <a:ea typeface="+mn-lt"/>
                <a:cs typeface="+mn-lt"/>
              </a:rPr>
              <a:t>Nacházíme a podporujeme učitele, kteří se chtějí učit dělat svoji práci ještě lépe a chtějí ovlivňovat své okolí (ve smyslu pedagogických východisek </a:t>
            </a:r>
            <a:r>
              <a:rPr lang="cs-CZ" err="1">
                <a:ea typeface="+mn-lt"/>
                <a:cs typeface="+mn-lt"/>
              </a:rPr>
              <a:t>JOBu</a:t>
            </a:r>
            <a:r>
              <a:rPr lang="cs-CZ">
                <a:ea typeface="+mn-lt"/>
                <a:cs typeface="+mn-lt"/>
              </a:rPr>
              <a:t>).</a:t>
            </a:r>
            <a:endParaRPr lang="cs-CZ">
              <a:ea typeface="Calibri"/>
              <a:cs typeface="Calibri"/>
            </a:endParaRPr>
          </a:p>
          <a:p>
            <a:r>
              <a:rPr lang="cs-CZ">
                <a:ea typeface="+mn-lt"/>
                <a:cs typeface="+mn-lt"/>
              </a:rPr>
              <a:t>Spoluutváříme komunity, kde se učitelé účinněji učí.</a:t>
            </a:r>
            <a:endParaRPr lang="cs-CZ"/>
          </a:p>
          <a:p>
            <a:r>
              <a:rPr lang="cs-CZ">
                <a:ea typeface="+mn-lt"/>
                <a:cs typeface="+mn-lt"/>
              </a:rPr>
              <a:t>Ovlivňujeme společenské prostředí tak, aby se v něm inovacím ve vzdělávání lépe dařilo.</a:t>
            </a:r>
            <a:endParaRPr lang="cs-CZ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0EB83E0-A63C-4A90-AE84-99E60B9201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627" y="365125"/>
            <a:ext cx="2398173" cy="72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03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uza/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D1D50A-E2C2-45D5-9054-CA4FFBB22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1F1128-0BA5-455B-89ED-26D16799A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3835" y="6342506"/>
            <a:ext cx="929965" cy="388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Přestávka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631333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Pauza/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D1D50A-E2C2-45D5-9054-CA4FFBB22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1F1128-0BA5-455B-89ED-26D16799A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3835" y="6342506"/>
            <a:ext cx="929965" cy="388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Přestávka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8ADE632-1009-4362-9B6E-789ED27EAAF6}"/>
              </a:ext>
            </a:extLst>
          </p:cNvPr>
          <p:cNvSpPr txBox="1"/>
          <p:nvPr/>
        </p:nvSpPr>
        <p:spPr>
          <a:xfrm>
            <a:off x="8804275" y="574833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CD556BB6-9D8F-4E8B-B163-3520F9E1E9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9855">
            <a:off x="3967626" y="583238"/>
            <a:ext cx="4095713" cy="578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704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Pauza/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D1D50A-E2C2-45D5-9054-CA4FFBB228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1F1128-0BA5-455B-89ED-26D16799AA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23835" y="6342506"/>
            <a:ext cx="929965" cy="38864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Přestávka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20ED65D-10D1-4035-937E-0CAC2DA50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19">
            <a:off x="4209102" y="594465"/>
            <a:ext cx="4176073" cy="5898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687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obí východis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75;p27">
            <a:extLst>
              <a:ext uri="{FF2B5EF4-FFF2-40B4-BE49-F238E27FC236}">
                <a16:creationId xmlns:a16="http://schemas.microsoft.com/office/drawing/2014/main" id="{B5294DB6-6710-4C56-B534-1798E25EEBF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6;p27">
            <a:extLst>
              <a:ext uri="{FF2B5EF4-FFF2-40B4-BE49-F238E27FC236}">
                <a16:creationId xmlns:a16="http://schemas.microsoft.com/office/drawing/2014/main" id="{6E9C7C31-DD3B-4AC0-92B0-4195DD5F5FCB}"/>
              </a:ext>
            </a:extLst>
          </p:cNvPr>
          <p:cNvSpPr/>
          <p:nvPr/>
        </p:nvSpPr>
        <p:spPr>
          <a:xfrm>
            <a:off x="382800" y="1530792"/>
            <a:ext cx="11809200" cy="49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7" tIns="34267" rIns="68567" bIns="34267" anchor="t" anchorCtr="0">
            <a:noAutofit/>
          </a:bodyPr>
          <a:lstStyle/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Opravdu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dobře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vzdělávat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mohou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žáci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pouze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podnětném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prostředí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utvářeném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zdravými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vztahy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Vzdělávání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nikdy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nezačíná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nekončí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škole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Každý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jsme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jiný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a proto se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každý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jinak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jiným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způsobem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potřebujeme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učit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Učitel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musí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mít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vysoká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očekávání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od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sebe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i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od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svých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žáků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en-US" sz="2267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07999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+mj-lt"/>
              <a:buAutoNum type="arabicPeriod"/>
              <a:tabLst/>
              <a:defRPr/>
            </a:pP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Učitel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nemá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moc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žáky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něco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naučit</a:t>
            </a:r>
            <a:r>
              <a:rPr lang="en-US" sz="2267">
                <a:solidFill>
                  <a:schemeClr val="lt1"/>
                </a:solidFill>
                <a:latin typeface="+mn-lt"/>
                <a:ea typeface="Calibri"/>
                <a:cs typeface="Calibri"/>
                <a:sym typeface="Calibri"/>
              </a:rPr>
              <a:t>.</a:t>
            </a:r>
            <a:endParaRPr lang="en-US" sz="2267">
              <a:solidFill>
                <a:schemeClr val="dk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Role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učitele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spočívá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podpoře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žáků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nikoliv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v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jejich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kontrole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2267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Žáci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vzájemně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spolupracujících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učících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se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učitelů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dosahují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lepších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výsledků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svém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267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učení</a:t>
            </a:r>
            <a:r>
              <a:rPr lang="en-US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cs-CZ" sz="2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07999" indent="-457200">
              <a:lnSpc>
                <a:spcPct val="150000"/>
              </a:lnSpc>
              <a:buClr>
                <a:schemeClr val="lt1"/>
              </a:buClr>
              <a:buSzPts val="1400"/>
              <a:buFont typeface="+mj-lt"/>
              <a:buAutoNum type="arabicPeriod"/>
            </a:pPr>
            <a:r>
              <a:rPr lang="cs-CZ" sz="2267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Čas strávený ve škole má mít hodnotu pro žáka i učitele.</a:t>
            </a:r>
            <a:endParaRPr sz="22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2233A469-F050-45A8-8ECF-CCA698B649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lang="cs-CZ" sz="4400" b="1" dirty="0">
                <a:solidFill>
                  <a:schemeClr val="bg1"/>
                </a:solidFill>
              </a:defRPr>
            </a:lvl1pPr>
          </a:lstStyle>
          <a:p>
            <a:r>
              <a:rPr lang="cs-CZ"/>
              <a:t>SPOLEČNĚ VĚŘÍME, ŽE: 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8504E06D-80D0-4FEB-AE71-B7ECBAC52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3835" y="6350360"/>
            <a:ext cx="929965" cy="38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31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2C0CB42-F224-4090-9583-19DA4DA4A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410" y="322651"/>
            <a:ext cx="3489649" cy="6563864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F533DA3F-AFD4-4D17-ACBF-EA76523D3A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6446" y="2559050"/>
            <a:ext cx="10313043" cy="2387600"/>
          </a:xfrm>
        </p:spPr>
        <p:txBody>
          <a:bodyPr>
            <a:noAutofit/>
          </a:bodyPr>
          <a:lstStyle/>
          <a:p>
            <a:pPr algn="l"/>
            <a:r>
              <a:rPr lang="cs-CZ" sz="66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Kliknutím lze upravit styl.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88587F5E-6883-4ED8-846C-B9302E0FD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6446" y="108139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774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77ACBE-BB0E-1ACF-8869-A8119794A7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9EEB2D9-D541-E630-63E4-BA7BA92502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D30529D-D65F-EFAC-3FE2-B7B7916AA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9803-ED36-457F-A058-267EBD5117D5}" type="datetimeFigureOut">
              <a:rPr lang="cs-CZ" smtClean="0"/>
              <a:t>17.12.2023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0B2233-DF8E-E961-BF27-140314746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085BC9C-95A5-B503-495E-733885B6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BDE5-3F93-4F23-8C54-622734AAA6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788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7F36EB1-2642-3B0B-E1DF-125825E94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9803-ED36-457F-A058-267EBD5117D5}" type="datetimeFigureOut">
              <a:rPr lang="cs-CZ" smtClean="0"/>
              <a:t>17.12.2023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8258538-A0D1-6DCF-F7D6-7D9E1C78B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A8FEEEE-F46E-AAB5-FBAA-113E999C1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5BDE5-3F93-4F23-8C54-622734AAA61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98648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0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Ikona_čtění</a:t>
            </a:r>
            <a:r>
              <a:rPr lang="cs-CZ"/>
              <a:t> nebo cokoliv jiného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AF34822-74C1-445E-B227-719A5A3DA8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5219" y="365125"/>
            <a:ext cx="1208581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897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Ikona_diskuze</a:t>
            </a:r>
            <a:r>
              <a:rPr lang="cs-CZ"/>
              <a:t> nebo sdílení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86B2CE-8F06-462B-B78C-9C6FEFBEB0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9608" y="365125"/>
            <a:ext cx="1644192" cy="146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084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Ikona_hledáme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800100" indent="-342900">
              <a:buClr>
                <a:srgbClr val="00B5E2"/>
              </a:buClr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EDCF9F8-073C-42A8-A191-F06692848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704" y="365126"/>
            <a:ext cx="1399095" cy="1490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60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Ikona_píšeme</a:t>
            </a:r>
            <a:r>
              <a:rPr lang="cs-CZ"/>
              <a:t>/čteme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CD05310-3CEE-4CB2-B786-6547C3E3F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291" y="398854"/>
            <a:ext cx="1474510" cy="147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9228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Ikona_seznámení</a:t>
            </a:r>
            <a:r>
              <a:rPr lang="cs-CZ"/>
              <a:t>/díky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233"/>
            <a:ext cx="10515600" cy="435133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A9FC5C-C4C6-4C78-BF7F-4B10734F1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933" y="413733"/>
            <a:ext cx="1891867" cy="141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5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Ikona_spolupráce</a:t>
            </a:r>
            <a:r>
              <a:rPr lang="cs-CZ"/>
              <a:t>/skupiny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233"/>
            <a:ext cx="10515600" cy="435133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AFF572C-BEAA-41A5-9FB8-0E180B598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1584" y="365125"/>
            <a:ext cx="1512216" cy="15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463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Ikona_srdce</a:t>
            </a:r>
            <a:r>
              <a:rPr lang="cs-CZ"/>
              <a:t> na dlani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233"/>
            <a:ext cx="10515600" cy="4351338"/>
          </a:xfrm>
        </p:spPr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27B5C8-7021-4AB0-9FEC-36BDBB508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82" y="456897"/>
            <a:ext cx="1457886" cy="135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460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Ik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err="1"/>
              <a:t>Ikona_učíme</a:t>
            </a:r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74233"/>
            <a:ext cx="10515600" cy="435133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AA6DE69-FCAF-4D1F-ACD7-EA3106E484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010" y="377006"/>
            <a:ext cx="1502790" cy="149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1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rmonogram1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Kurz mentorských dovedností</a:t>
            </a:r>
            <a:b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</a:br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časový harmonogram 2. den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30CFCBF-F84F-47C5-AF8D-365F62B8D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410" y="322651"/>
            <a:ext cx="3489649" cy="6563864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EECAD60B-9FCE-43D4-9321-B0C6A0B19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009" y="182546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365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56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06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6497226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053699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7288220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5279777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6484896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8193593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2345083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34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armonogram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Kurz mentorských dovedností</a:t>
            </a:r>
            <a:b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</a:br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časový harmonogram 2. den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715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1369920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492793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4397248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7445075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8495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4655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7837037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540077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5364335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303942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l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smtClean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Kurz mentorských dovedností</a:t>
            </a:r>
            <a:b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</a:br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/kolegiální podpory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None/>
              <a:tabLst/>
              <a:defRPr>
                <a:solidFill>
                  <a:schemeClr val="tx1"/>
                </a:solidFill>
              </a:defRPr>
            </a:lvl1pPr>
            <a:lvl2pPr>
              <a:buClr>
                <a:srgbClr val="003087"/>
              </a:buClr>
              <a:defRPr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800" b="1"/>
              <a:t>Dílčí cíle celého kurzu (zjednodušená verze):</a:t>
            </a:r>
          </a:p>
          <a:p>
            <a:pPr marL="342900" indent="-342900">
              <a:buFont typeface="+mj-lt"/>
              <a:buAutoNum type="arabicPeriod"/>
            </a:pPr>
            <a:r>
              <a:rPr lang="pl-PL" sz="2800"/>
              <a:t>Vymezit, co je a co není mentoring.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800"/>
              <a:t>Vyvodit základní podmínky a pravidla </a:t>
            </a:r>
            <a:r>
              <a:rPr lang="cs-CZ" sz="2800" err="1"/>
              <a:t>mentoringu</a:t>
            </a:r>
            <a:r>
              <a:rPr lang="cs-CZ" sz="280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800"/>
              <a:t>Trénovat dovednosti mentora.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800"/>
              <a:t>Zkoušet používání nástrojů </a:t>
            </a:r>
            <a:r>
              <a:rPr lang="cs-CZ" sz="2800" err="1"/>
              <a:t>mentoringu</a:t>
            </a:r>
            <a:r>
              <a:rPr lang="cs-CZ" sz="280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cs-CZ" sz="2800"/>
              <a:t>Reflektovat zkušenosti s </a:t>
            </a:r>
            <a:r>
              <a:rPr lang="cs-CZ" sz="2800" err="1"/>
              <a:t>mentoringem</a:t>
            </a:r>
            <a:r>
              <a:rPr lang="cs-CZ" sz="2800"/>
              <a:t>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841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8708892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40984078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5380769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0680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1260369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224833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056076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9801446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208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188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l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smtClean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Kurz mentorských dovedností</a:t>
            </a:r>
            <a:b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</a:br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/kolegiální podpory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B81C"/>
              </a:buClr>
              <a:buSzTx/>
              <a:buFont typeface="Arial" panose="020B0604020202020204" pitchFamily="34" charset="0"/>
              <a:buChar char="•"/>
              <a:tabLst/>
              <a:defRPr sz="2400"/>
            </a:lvl1pPr>
            <a:lvl2pPr marL="4572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087"/>
              </a:buClr>
              <a:buSzTx/>
              <a:buFont typeface="Arial" panose="020B0604020202020204" pitchFamily="34" charset="0"/>
              <a:buNone/>
              <a:tabLst/>
              <a:defRPr sz="2800"/>
            </a:lvl2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3087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2200" b="1"/>
              <a:t>Dílčí cíle celého kurzu (zjednodušená verze):</a:t>
            </a:r>
            <a:endParaRPr lang="pl-PL" sz="2200"/>
          </a:p>
          <a:p>
            <a:pPr lvl="0"/>
            <a:r>
              <a:rPr lang="pl-PL" sz="2200"/>
              <a:t>Vymezit, co je a co není mentoring.</a:t>
            </a:r>
          </a:p>
          <a:p>
            <a:pPr lvl="0"/>
            <a:r>
              <a:rPr lang="cs-CZ" sz="2200"/>
              <a:t>Vyvodit základní podmínky a pravidla </a:t>
            </a:r>
            <a:r>
              <a:rPr lang="cs-CZ" sz="2200" err="1"/>
              <a:t>mentoringu</a:t>
            </a:r>
            <a:r>
              <a:rPr lang="cs-CZ" sz="2200"/>
              <a:t>.</a:t>
            </a:r>
          </a:p>
          <a:p>
            <a:pPr lvl="0"/>
            <a:r>
              <a:rPr lang="cs-CZ" sz="2200"/>
              <a:t>Trénovat dovednosti mentora.</a:t>
            </a:r>
          </a:p>
          <a:p>
            <a:pPr lvl="0"/>
            <a:r>
              <a:rPr lang="cs-CZ" sz="2200"/>
              <a:t>Zkoušet používání nástrojů </a:t>
            </a:r>
            <a:r>
              <a:rPr lang="cs-CZ" sz="2200" err="1"/>
              <a:t>mentoringu</a:t>
            </a:r>
            <a:r>
              <a:rPr lang="cs-CZ" sz="2200"/>
              <a:t>.</a:t>
            </a:r>
          </a:p>
          <a:p>
            <a:pPr lvl="0"/>
            <a:r>
              <a:rPr lang="cs-CZ" sz="2200"/>
              <a:t>Reflektovat zkušenosti s </a:t>
            </a:r>
            <a:r>
              <a:rPr lang="cs-CZ" sz="2200" err="1"/>
              <a:t>mentoringem</a:t>
            </a:r>
            <a:r>
              <a:rPr lang="cs-CZ" sz="220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cs-CZ" sz="280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354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AutoShape 2" descr="data:image/svg+xml;charset=utf8,%20%3Csvg%20width%3D'79'%20height%3D'518'%20xmlns%3D'http%3A%2F%2Fwww.w3.org%2F2000%2Fsvg'%20xmlns%3Axlink%3D'http%3A%2F%2Fwww.w3.org%2F1999%2Fxlink'%20overflow%3D'hidden'%3E%3Cdefs%3E%3CclipPath%20id%3D'clip0'%3E%3Crect%20x%3D'0'%20y%3D'0'%20width%3D'79'%20height%3D'518'%2F%3E%3C%2FclipPath%3E%3C%2Fdefs%3E%3Cg%20clip-path%3D'url(%23clip0)'%3E%3Cpath%20d%3D'M414.738%2036.7167C414.738%2031.3566%20419.16%2026.9345%20424.52%2026.9345L443.013%2026.9345C448.373%2026.9345%20452.795%2031.3566%20452.795%2036.7167%20452.795%2042.0768%20448.373%2046.4989%20443.013%2046.4989L424.52%2046.4989C419.16%2046.4989%20414.738%2042.2108%20414.738%2036.7167Z'%20fill%3D'%230084D5'%20transform%3D'matrix(6.15283e-17%201.00483%20-1%206.12323e-17%2078.8298%20-3.47769e-05)'%2F%3E%3Cpath%20d%3D'M485.76%2049.581C496.614%2049.581%20506.664%2054.4051%20513.498%2062.8473%20516.848%2067.0013%20516.178%2073.1655%20512.024%2076.5155%20507.87%2079.8656%20501.706%2079.1956%20498.356%2075.0415%20495.274%2071.2894%20490.718%2069.0114%20485.894%2069.0114%20481.07%2069.0114%20476.514%2071.1554%20473.431%2075.0415%20470.081%2079.1956%20463.917%2079.8656%20459.763%2076.5155%20455.609%2073.1655%20454.939%2067.0013%20458.289%2062.8473%20464.855%2054.4051%20474.906%2049.581%20485.76%2049.581Z'%20fill%3D'%23003087'%20transform%3D'matrix(6.15283e-17%201.00483%20-1%206.12323e-17%2078.8298%20-3.47769e-05)'%2F%3E%3Cpath%20d%3D'M108.676%2033.7687%20108.676%2068.8774C108.676%2074.2375%20104.254%2078.6596%2098.894%2078.6596%2093.5339%2078.6596%2089.1118%2074.2375%2089.1118%2068.8774L89.1118%2033.7687C89.1118%2027.0685%2083.6177%2021.5744%2076.9175%2021.5744%2070.2174%2021.5744%2064.7233%2027.0685%2064.7233%2033.7687L64.7233%2033.7687C64.7233%2039.1288%2060.3012%2043.5509%2054.9411%2043.5509%2049.581%2043.5509%2045.1589%2039.1288%2045.1589%2033.7687L45.1589%2033.7687C45.1589%2016.3483%2059.3632%202.14404%2076.7835%202.14404%2094.2039%202.14404%20108.676%2016.3483%20108.676%2033.7687Z'%20fill%3D'%230084D5'%20transform%3D'matrix(6.15283e-17%201.00483%20-1%206.12323e-17%2078.8298%20-3.47769e-05)'%2F%3E%3Cpath%20d%3D'M108.676%2068.8774C108.676%2074.2375%20104.254%2078.6596%2098.894%2078.6596L54.5391%2078.6596C49.179%2078.6596%2044.7569%2074.2375%2044.7569%2068.8774%2044.7569%2063.5173%2049.179%2059.0952%2054.5391%2059.0952L98.894%2059.0952C104.254%2059.2292%20108.676%2063.5173%20108.676%2068.8774Z'%20fill%3D'%23003087'%20transform%3D'matrix(6.15283e-17%201.00483%20-1%206.12323e-17%2078.8298%20-3.47769e-05)'%2F%3E%3Cpath%20d%3D'M384.856%2015.4103C390.216%2015.4103%20394.638%2019.8324%20394.638%2025.1925%20394.638%2030.5526%20390.216%2034.9747%20384.856%2034.9747%20379.362%2034.9747%20374.538%2038.7268%20373.063%2043.9529%20372.796%2045.0249%20372.661%2046.0969%20372.661%2047.1689%20372.661%2053.8691%20378.156%2059.3632%20384.856%2059.3632L419.964%2059.3632C425.325%2059.3632%20429.747%2063.7853%20429.747%2069.1454%20429.747%2074.5055%20425.325%2078.9276%20419.964%2078.9276L384.856%2078.9276C367.435%2078.9276%20353.231%2064.7233%20353.231%2047.3029%20353.231%2044.4889%20353.633%2041.8088%20354.303%2039.1288%20357.921%2025.0585%20370.517%2015.4103%20384.856%2015.4103Z'%20fill%3D'%2300B5E2'%20fill-opacity%3D'0.8'%20transform%3D'matrix(6.15283e-17%201.00483%20-1%206.12323e-17%2078.8298%20-3.47769e-05)'%2F%3E%3Cpath%20d%3D'M122.88%2068.8774C122.88%2063.5173%20127.303%2059.0952%20132.663%2059.0952L167.369%2059.0952C172.729%2059.0952%20177.152%2063.5173%20177.152%2068.8774%20177.152%2074.2375%20172.729%2078.6596%20167.369%2078.6596L132.663%2078.6596C127.169%2078.6596%20122.88%2074.3715%20122.88%2068.8774Z'%20fill%3D'%2300B5E2'%20fill-opacity%3D'0.8'%20transform%3D'matrix(6.15283e-17%201.00483%20-1%206.12323e-17%2078.8298%20-3.47769e-05)'%2F%3E%3Cpath%20d%3D'M333.935%2034.0367C333.935%2058.6932%20313.968%2078.6596%20289.312%2078.6596L271.489%2078.6596C246.833%2078.6596%20226.867%2058.6932%20226.867%2034.0367%20226.867%2029.0786%20227.671%2024.2545%20229.279%2019.6984L229.413%2019.4304C231.155%2014.3383%20236.783%2011.6582%20241.875%2013.4003%20246.967%2015.1423%20249.647%2020.7704%20247.905%2025.8625L247.905%2025.9965C246.967%2028.5426%20246.565%2031.3566%20246.565%2034.0367%20246.565%2047.973%20257.821%2059.2292%20271.757%2059.2292L289.58%2059.2292C303.516%2059.2292%20314.772%2047.973%20314.772%2034.0367%20314.772%2027.4706%20312.226%2021.3064%20307.67%2016.4823%20303.918%2012.5963%20304.052%206.43213%20307.938%202.68005%20311.824-1.07202%20317.988-0.938019%20321.74%202.94806%20329.379%2011.3902%20333.935%2022.3785%20333.935%2034.0367Z'%20fill%3D'%23FFB81C'%20fill-opacity%3D'0.9'%20transform%3D'matrix(6.15283e-17%201.00483%20-1%206.12323e-17%2078.8298%20-3.47769e-05)'%2F%3E%3Cpath%20d%3D'M163.751%2036.5827C163.751%2042.0593%20159.312%2046.4989%20153.835%2046.4989%20148.359%2046.4989%20143.919%2042.0593%20143.919%2036.5827%20143.919%2031.1062%20148.359%2026.6665%20153.835%2026.6665%20159.312%2026.6665%20163.751%2031.1062%20163.751%2036.5827Z'%20fill%3D'%23FF671F'%20transform%3D'matrix(6.15283e-17%201.00483%20-1%206.12323e-17%2078.8298%20-3.47769e-05)'%2F%3E%3Cpath%20d%3D'M214.672%2075.8455C212.93%2077.5876%20210.384%2078.7936%20207.57%2078.6596%20202.21%2078.5256%20197.922%2074.1035%20197.922%2068.7434%20198.056%2061.9092%20195.376%2055.3431%20190.552%2050.519L183.852%2043.8189C180.1%2040.0668%20180.1%2033.9027%20183.852%2030.0166%20187.604%2026.1305%20193.768%2026.2645%20197.654%2030.0166L204.354%2036.7167C212.93%2045.2929%20217.62%2056.8171%20217.486%2069.0114%20217.486%2071.6914%20216.414%2074.1035%20214.672%2075.8455Z'%20fill%3D'%23FF671F'%20fill-opacity%3D'0.8'%20transform%3D'matrix(6.15283e-17%201.00483%20-1%206.12323e-17%2078.8298%20-3.47769e-05)'%2F%3E%3Cpath%20d%3D'M19.5644%2068.8774C19.5644%2074.2799%2015.1848%2078.6596%209.7822%2078.6596%204.37964%2078.6596%202.5559e-07%2074.2799%202.5559e-07%2068.8774%202.5559e-07%2063.4748%204.37964%2059.0952%209.7822%2059.0952%2015.1848%2059.0952%2019.5644%2063.4748%2019.5644%2068.8774Z'%20fill%3D'%23FF671F'%20transform%3D'matrix(6.15283e-17%201.00483%20-1%206.12323e-17%2078.8298%20-3.47769e-05)'%2F%3E%3C%2Fg%3E%3C%2Fsvg%3E">
            <a:extLst>
              <a:ext uri="{FF2B5EF4-FFF2-40B4-BE49-F238E27FC236}">
                <a16:creationId xmlns:a16="http://schemas.microsoft.com/office/drawing/2014/main" id="{8B502A8E-BB95-4754-B690-52808EBF8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787866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9309404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156654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3614695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4283068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37266740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97631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91131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2953800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03155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asický snímek_odrážky_tmavě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Nadpis 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rgbClr val="003087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První bod </a:t>
            </a:r>
          </a:p>
          <a:p>
            <a:pPr lvl="0"/>
            <a:r>
              <a:rPr lang="cs-CZ"/>
              <a:t>Druhý bod </a:t>
            </a:r>
          </a:p>
          <a:p>
            <a:pPr lvl="0"/>
            <a:r>
              <a:rPr lang="cs-CZ"/>
              <a:t>Třetí bod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505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6076150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3941360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93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5628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AutoShape 2" descr="data:image/svg+xml;charset=utf8,%20%3Csvg%20width%3D'79'%20height%3D'518'%20xmlns%3D'http%3A%2F%2Fwww.w3.org%2F2000%2Fsvg'%20xmlns%3Axlink%3D'http%3A%2F%2Fwww.w3.org%2F1999%2Fxlink'%20overflow%3D'hidden'%3E%3Cdefs%3E%3CclipPath%20id%3D'clip0'%3E%3Crect%20x%3D'0'%20y%3D'0'%20width%3D'79'%20height%3D'518'%2F%3E%3C%2FclipPath%3E%3C%2Fdefs%3E%3Cg%20clip-path%3D'url(%23clip0)'%3E%3Cpath%20d%3D'M414.738%2036.7167C414.738%2031.3566%20419.16%2026.9345%20424.52%2026.9345L443.013%2026.9345C448.373%2026.9345%20452.795%2031.3566%20452.795%2036.7167%20452.795%2042.0768%20448.373%2046.4989%20443.013%2046.4989L424.52%2046.4989C419.16%2046.4989%20414.738%2042.2108%20414.738%2036.7167Z'%20fill%3D'%230084D5'%20transform%3D'matrix(6.15283e-17%201.00483%20-1%206.12323e-17%2078.8298%20-3.47769e-05)'%2F%3E%3Cpath%20d%3D'M485.76%2049.581C496.614%2049.581%20506.664%2054.4051%20513.498%2062.8473%20516.848%2067.0013%20516.178%2073.1655%20512.024%2076.5155%20507.87%2079.8656%20501.706%2079.1956%20498.356%2075.0415%20495.274%2071.2894%20490.718%2069.0114%20485.894%2069.0114%20481.07%2069.0114%20476.514%2071.1554%20473.431%2075.0415%20470.081%2079.1956%20463.917%2079.8656%20459.763%2076.5155%20455.609%2073.1655%20454.939%2067.0013%20458.289%2062.8473%20464.855%2054.4051%20474.906%2049.581%20485.76%2049.581Z'%20fill%3D'%23003087'%20transform%3D'matrix(6.15283e-17%201.00483%20-1%206.12323e-17%2078.8298%20-3.47769e-05)'%2F%3E%3Cpath%20d%3D'M108.676%2033.7687%20108.676%2068.8774C108.676%2074.2375%20104.254%2078.6596%2098.894%2078.6596%2093.5339%2078.6596%2089.1118%2074.2375%2089.1118%2068.8774L89.1118%2033.7687C89.1118%2027.0685%2083.6177%2021.5744%2076.9175%2021.5744%2070.2174%2021.5744%2064.7233%2027.0685%2064.7233%2033.7687L64.7233%2033.7687C64.7233%2039.1288%2060.3012%2043.5509%2054.9411%2043.5509%2049.581%2043.5509%2045.1589%2039.1288%2045.1589%2033.7687L45.1589%2033.7687C45.1589%2016.3483%2059.3632%202.14404%2076.7835%202.14404%2094.2039%202.14404%20108.676%2016.3483%20108.676%2033.7687Z'%20fill%3D'%230084D5'%20transform%3D'matrix(6.15283e-17%201.00483%20-1%206.12323e-17%2078.8298%20-3.47769e-05)'%2F%3E%3Cpath%20d%3D'M108.676%2068.8774C108.676%2074.2375%20104.254%2078.6596%2098.894%2078.6596L54.5391%2078.6596C49.179%2078.6596%2044.7569%2074.2375%2044.7569%2068.8774%2044.7569%2063.5173%2049.179%2059.0952%2054.5391%2059.0952L98.894%2059.0952C104.254%2059.2292%20108.676%2063.5173%20108.676%2068.8774Z'%20fill%3D'%23003087'%20transform%3D'matrix(6.15283e-17%201.00483%20-1%206.12323e-17%2078.8298%20-3.47769e-05)'%2F%3E%3Cpath%20d%3D'M384.856%2015.4103C390.216%2015.4103%20394.638%2019.8324%20394.638%2025.1925%20394.638%2030.5526%20390.216%2034.9747%20384.856%2034.9747%20379.362%2034.9747%20374.538%2038.7268%20373.063%2043.9529%20372.796%2045.0249%20372.661%2046.0969%20372.661%2047.1689%20372.661%2053.8691%20378.156%2059.3632%20384.856%2059.3632L419.964%2059.3632C425.325%2059.3632%20429.747%2063.7853%20429.747%2069.1454%20429.747%2074.5055%20425.325%2078.9276%20419.964%2078.9276L384.856%2078.9276C367.435%2078.9276%20353.231%2064.7233%20353.231%2047.3029%20353.231%2044.4889%20353.633%2041.8088%20354.303%2039.1288%20357.921%2025.0585%20370.517%2015.4103%20384.856%2015.4103Z'%20fill%3D'%2300B5E2'%20fill-opacity%3D'0.8'%20transform%3D'matrix(6.15283e-17%201.00483%20-1%206.12323e-17%2078.8298%20-3.47769e-05)'%2F%3E%3Cpath%20d%3D'M122.88%2068.8774C122.88%2063.5173%20127.303%2059.0952%20132.663%2059.0952L167.369%2059.0952C172.729%2059.0952%20177.152%2063.5173%20177.152%2068.8774%20177.152%2074.2375%20172.729%2078.6596%20167.369%2078.6596L132.663%2078.6596C127.169%2078.6596%20122.88%2074.3715%20122.88%2068.8774Z'%20fill%3D'%2300B5E2'%20fill-opacity%3D'0.8'%20transform%3D'matrix(6.15283e-17%201.00483%20-1%206.12323e-17%2078.8298%20-3.47769e-05)'%2F%3E%3Cpath%20d%3D'M333.935%2034.0367C333.935%2058.6932%20313.968%2078.6596%20289.312%2078.6596L271.489%2078.6596C246.833%2078.6596%20226.867%2058.6932%20226.867%2034.0367%20226.867%2029.0786%20227.671%2024.2545%20229.279%2019.6984L229.413%2019.4304C231.155%2014.3383%20236.783%2011.6582%20241.875%2013.4003%20246.967%2015.1423%20249.647%2020.7704%20247.905%2025.8625L247.905%2025.9965C246.967%2028.5426%20246.565%2031.3566%20246.565%2034.0367%20246.565%2047.973%20257.821%2059.2292%20271.757%2059.2292L289.58%2059.2292C303.516%2059.2292%20314.772%2047.973%20314.772%2034.0367%20314.772%2027.4706%20312.226%2021.3064%20307.67%2016.4823%20303.918%2012.5963%20304.052%206.43213%20307.938%202.68005%20311.824-1.07202%20317.988-0.938019%20321.74%202.94806%20329.379%2011.3902%20333.935%2022.3785%20333.935%2034.0367Z'%20fill%3D'%23FFB81C'%20fill-opacity%3D'0.9'%20transform%3D'matrix(6.15283e-17%201.00483%20-1%206.12323e-17%2078.8298%20-3.47769e-05)'%2F%3E%3Cpath%20d%3D'M163.751%2036.5827C163.751%2042.0593%20159.312%2046.4989%20153.835%2046.4989%20148.359%2046.4989%20143.919%2042.0593%20143.919%2036.5827%20143.919%2031.1062%20148.359%2026.6665%20153.835%2026.6665%20159.312%2026.6665%20163.751%2031.1062%20163.751%2036.5827Z'%20fill%3D'%23FF671F'%20transform%3D'matrix(6.15283e-17%201.00483%20-1%206.12323e-17%2078.8298%20-3.47769e-05)'%2F%3E%3Cpath%20d%3D'M214.672%2075.8455C212.93%2077.5876%20210.384%2078.7936%20207.57%2078.6596%20202.21%2078.5256%20197.922%2074.1035%20197.922%2068.7434%20198.056%2061.9092%20195.376%2055.3431%20190.552%2050.519L183.852%2043.8189C180.1%2040.0668%20180.1%2033.9027%20183.852%2030.0166%20187.604%2026.1305%20193.768%2026.2645%20197.654%2030.0166L204.354%2036.7167C212.93%2045.2929%20217.62%2056.8171%20217.486%2069.0114%20217.486%2071.6914%20216.414%2074.1035%20214.672%2075.8455Z'%20fill%3D'%23FF671F'%20fill-opacity%3D'0.8'%20transform%3D'matrix(6.15283e-17%201.00483%20-1%206.12323e-17%2078.8298%20-3.47769e-05)'%2F%3E%3Cpath%20d%3D'M19.5644%2068.8774C19.5644%2074.2799%2015.1848%2078.6596%209.7822%2078.6596%204.37964%2078.6596%202.5559e-07%2074.2799%202.5559e-07%2068.8774%202.5559e-07%2063.4748%204.37964%2059.0952%209.7822%2059.0952%2015.1848%2059.0952%2019.5644%2063.4748%2019.5644%2068.8774Z'%20fill%3D'%23FF671F'%20transform%3D'matrix(6.15283e-17%201.00483%20-1%206.12323e-17%2078.8298%20-3.47769e-05)'%2F%3E%3C%2Fg%3E%3C%2Fsvg%3E">
            <a:extLst>
              <a:ext uri="{FF2B5EF4-FFF2-40B4-BE49-F238E27FC236}">
                <a16:creationId xmlns:a16="http://schemas.microsoft.com/office/drawing/2014/main" id="{8B502A8E-BB95-4754-B690-52808EBF8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052389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5688464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341258912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6270125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19642156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821285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asický snímek_odrážky_středně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Nadpis 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rgbClr val="0084D5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První bod </a:t>
            </a:r>
          </a:p>
          <a:p>
            <a:pPr lvl="0"/>
            <a:r>
              <a:rPr lang="cs-CZ"/>
              <a:t>Druhý bod </a:t>
            </a:r>
          </a:p>
          <a:p>
            <a:pPr lvl="0"/>
            <a:r>
              <a:rPr lang="cs-CZ"/>
              <a:t>Třetí bod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0265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4006433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239626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8153281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841808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57639806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420829270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ázev seminář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954037-E7CA-4776-B3A6-F9A27E2F72B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91834"/>
            <a:ext cx="9144000" cy="3074079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Nadpis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A5DD7CD-1C52-46E0-A7C8-1DDE899E32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5143500"/>
            <a:ext cx="9144000" cy="8543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Lektoři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F178A107-747A-46DB-8B3A-1E31A1487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63213" y="1071965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66672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ázev Blok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A7F08-E86C-4C42-B3A9-EF4E6CD90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E6B2A79-AE44-4F2A-873C-002F235A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53C398D1-9DBC-4385-9843-CB48F7B1FC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16256" y="1006651"/>
            <a:ext cx="2670780" cy="557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0546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dpis a obsah_tmavemod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AutoShape 2" descr="data:image/svg+xml;charset=utf8,%20%3Csvg%20width%3D'79'%20height%3D'518'%20xmlns%3D'http%3A%2F%2Fwww.w3.org%2F2000%2Fsvg'%20xmlns%3Axlink%3D'http%3A%2F%2Fwww.w3.org%2F1999%2Fxlink'%20overflow%3D'hidden'%3E%3Cdefs%3E%3CclipPath%20id%3D'clip0'%3E%3Crect%20x%3D'0'%20y%3D'0'%20width%3D'79'%20height%3D'518'%2F%3E%3C%2FclipPath%3E%3C%2Fdefs%3E%3Cg%20clip-path%3D'url(%23clip0)'%3E%3Cpath%20d%3D'M414.738%2036.7167C414.738%2031.3566%20419.16%2026.9345%20424.52%2026.9345L443.013%2026.9345C448.373%2026.9345%20452.795%2031.3566%20452.795%2036.7167%20452.795%2042.0768%20448.373%2046.4989%20443.013%2046.4989L424.52%2046.4989C419.16%2046.4989%20414.738%2042.2108%20414.738%2036.7167Z'%20fill%3D'%230084D5'%20transform%3D'matrix(6.15283e-17%201.00483%20-1%206.12323e-17%2078.8298%20-3.47769e-05)'%2F%3E%3Cpath%20d%3D'M485.76%2049.581C496.614%2049.581%20506.664%2054.4051%20513.498%2062.8473%20516.848%2067.0013%20516.178%2073.1655%20512.024%2076.5155%20507.87%2079.8656%20501.706%2079.1956%20498.356%2075.0415%20495.274%2071.2894%20490.718%2069.0114%20485.894%2069.0114%20481.07%2069.0114%20476.514%2071.1554%20473.431%2075.0415%20470.081%2079.1956%20463.917%2079.8656%20459.763%2076.5155%20455.609%2073.1655%20454.939%2067.0013%20458.289%2062.8473%20464.855%2054.4051%20474.906%2049.581%20485.76%2049.581Z'%20fill%3D'%23003087'%20transform%3D'matrix(6.15283e-17%201.00483%20-1%206.12323e-17%2078.8298%20-3.47769e-05)'%2F%3E%3Cpath%20d%3D'M108.676%2033.7687%20108.676%2068.8774C108.676%2074.2375%20104.254%2078.6596%2098.894%2078.6596%2093.5339%2078.6596%2089.1118%2074.2375%2089.1118%2068.8774L89.1118%2033.7687C89.1118%2027.0685%2083.6177%2021.5744%2076.9175%2021.5744%2070.2174%2021.5744%2064.7233%2027.0685%2064.7233%2033.7687L64.7233%2033.7687C64.7233%2039.1288%2060.3012%2043.5509%2054.9411%2043.5509%2049.581%2043.5509%2045.1589%2039.1288%2045.1589%2033.7687L45.1589%2033.7687C45.1589%2016.3483%2059.3632%202.14404%2076.7835%202.14404%2094.2039%202.14404%20108.676%2016.3483%20108.676%2033.7687Z'%20fill%3D'%230084D5'%20transform%3D'matrix(6.15283e-17%201.00483%20-1%206.12323e-17%2078.8298%20-3.47769e-05)'%2F%3E%3Cpath%20d%3D'M108.676%2068.8774C108.676%2074.2375%20104.254%2078.6596%2098.894%2078.6596L54.5391%2078.6596C49.179%2078.6596%2044.7569%2074.2375%2044.7569%2068.8774%2044.7569%2063.5173%2049.179%2059.0952%2054.5391%2059.0952L98.894%2059.0952C104.254%2059.2292%20108.676%2063.5173%20108.676%2068.8774Z'%20fill%3D'%23003087'%20transform%3D'matrix(6.15283e-17%201.00483%20-1%206.12323e-17%2078.8298%20-3.47769e-05)'%2F%3E%3Cpath%20d%3D'M384.856%2015.4103C390.216%2015.4103%20394.638%2019.8324%20394.638%2025.1925%20394.638%2030.5526%20390.216%2034.9747%20384.856%2034.9747%20379.362%2034.9747%20374.538%2038.7268%20373.063%2043.9529%20372.796%2045.0249%20372.661%2046.0969%20372.661%2047.1689%20372.661%2053.8691%20378.156%2059.3632%20384.856%2059.3632L419.964%2059.3632C425.325%2059.3632%20429.747%2063.7853%20429.747%2069.1454%20429.747%2074.5055%20425.325%2078.9276%20419.964%2078.9276L384.856%2078.9276C367.435%2078.9276%20353.231%2064.7233%20353.231%2047.3029%20353.231%2044.4889%20353.633%2041.8088%20354.303%2039.1288%20357.921%2025.0585%20370.517%2015.4103%20384.856%2015.4103Z'%20fill%3D'%2300B5E2'%20fill-opacity%3D'0.8'%20transform%3D'matrix(6.15283e-17%201.00483%20-1%206.12323e-17%2078.8298%20-3.47769e-05)'%2F%3E%3Cpath%20d%3D'M122.88%2068.8774C122.88%2063.5173%20127.303%2059.0952%20132.663%2059.0952L167.369%2059.0952C172.729%2059.0952%20177.152%2063.5173%20177.152%2068.8774%20177.152%2074.2375%20172.729%2078.6596%20167.369%2078.6596L132.663%2078.6596C127.169%2078.6596%20122.88%2074.3715%20122.88%2068.8774Z'%20fill%3D'%2300B5E2'%20fill-opacity%3D'0.8'%20transform%3D'matrix(6.15283e-17%201.00483%20-1%206.12323e-17%2078.8298%20-3.47769e-05)'%2F%3E%3Cpath%20d%3D'M333.935%2034.0367C333.935%2058.6932%20313.968%2078.6596%20289.312%2078.6596L271.489%2078.6596C246.833%2078.6596%20226.867%2058.6932%20226.867%2034.0367%20226.867%2029.0786%20227.671%2024.2545%20229.279%2019.6984L229.413%2019.4304C231.155%2014.3383%20236.783%2011.6582%20241.875%2013.4003%20246.967%2015.1423%20249.647%2020.7704%20247.905%2025.8625L247.905%2025.9965C246.967%2028.5426%20246.565%2031.3566%20246.565%2034.0367%20246.565%2047.973%20257.821%2059.2292%20271.757%2059.2292L289.58%2059.2292C303.516%2059.2292%20314.772%2047.973%20314.772%2034.0367%20314.772%2027.4706%20312.226%2021.3064%20307.67%2016.4823%20303.918%2012.5963%20304.052%206.43213%20307.938%202.68005%20311.824-1.07202%20317.988-0.938019%20321.74%202.94806%20329.379%2011.3902%20333.935%2022.3785%20333.935%2034.0367Z'%20fill%3D'%23FFB81C'%20fill-opacity%3D'0.9'%20transform%3D'matrix(6.15283e-17%201.00483%20-1%206.12323e-17%2078.8298%20-3.47769e-05)'%2F%3E%3Cpath%20d%3D'M163.751%2036.5827C163.751%2042.0593%20159.312%2046.4989%20153.835%2046.4989%20148.359%2046.4989%20143.919%2042.0593%20143.919%2036.5827%20143.919%2031.1062%20148.359%2026.6665%20153.835%2026.6665%20159.312%2026.6665%20163.751%2031.1062%20163.751%2036.5827Z'%20fill%3D'%23FF671F'%20transform%3D'matrix(6.15283e-17%201.00483%20-1%206.12323e-17%2078.8298%20-3.47769e-05)'%2F%3E%3Cpath%20d%3D'M214.672%2075.8455C212.93%2077.5876%20210.384%2078.7936%20207.57%2078.6596%20202.21%2078.5256%20197.922%2074.1035%20197.922%2068.7434%20198.056%2061.9092%20195.376%2055.3431%20190.552%2050.519L183.852%2043.8189C180.1%2040.0668%20180.1%2033.9027%20183.852%2030.0166%20187.604%2026.1305%20193.768%2026.2645%20197.654%2030.0166L204.354%2036.7167C212.93%2045.2929%20217.62%2056.8171%20217.486%2069.0114%20217.486%2071.6914%20216.414%2074.1035%20214.672%2075.8455Z'%20fill%3D'%23FF671F'%20fill-opacity%3D'0.8'%20transform%3D'matrix(6.15283e-17%201.00483%20-1%206.12323e-17%2078.8298%20-3.47769e-05)'%2F%3E%3Cpath%20d%3D'M19.5644%2068.8774C19.5644%2074.2799%2015.1848%2078.6596%209.7822%2078.6596%204.37964%2078.6596%202.5559e-07%2074.2799%202.5559e-07%2068.8774%202.5559e-07%2063.4748%204.37964%2059.0952%209.7822%2059.0952%2015.1848%2059.0952%2019.5644%2063.4748%2019.5644%2068.8774Z'%20fill%3D'%23FF671F'%20transform%3D'matrix(6.15283e-17%201.00483%20-1%206.12323e-17%2078.8298%20-3.47769e-05)'%2F%3E%3C%2Fg%3E%3C%2Fsvg%3E">
            <a:extLst>
              <a:ext uri="{FF2B5EF4-FFF2-40B4-BE49-F238E27FC236}">
                <a16:creationId xmlns:a16="http://schemas.microsoft.com/office/drawing/2014/main" id="{8B502A8E-BB95-4754-B690-52808EBF8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01615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772371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Klasický snímek_odrážky_světlemod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cs-CZ" sz="4000" b="1" dirty="0">
                <a:solidFill>
                  <a:srgbClr val="003087"/>
                </a:solidFill>
                <a:cs typeface="Arial" panose="020B0604020202020204" pitchFamily="34" charset="0"/>
              </a:defRPr>
            </a:lvl1pPr>
          </a:lstStyle>
          <a:p>
            <a:r>
              <a:rPr lang="cs-CZ" sz="4400" b="1">
                <a:solidFill>
                  <a:srgbClr val="003087"/>
                </a:solidFill>
                <a:latin typeface="+mn-lt"/>
                <a:cs typeface="Arial" panose="020B0604020202020204" pitchFamily="34" charset="0"/>
              </a:rPr>
              <a:t>Nadpis </a:t>
            </a:r>
            <a:endParaRPr lang="cs-CZ" sz="4400" b="1">
              <a:solidFill>
                <a:srgbClr val="008ECC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457200" indent="-457200">
              <a:buClr>
                <a:srgbClr val="00B5E2"/>
              </a:buClr>
              <a:buFont typeface="Arial" panose="020B0604020202020204" pitchFamily="34" charset="0"/>
              <a:buChar char="•"/>
              <a:defRPr/>
            </a:lvl1pPr>
            <a:lvl2pPr>
              <a:buClr>
                <a:srgbClr val="003087"/>
              </a:buClr>
              <a:defRPr/>
            </a:lvl2pPr>
          </a:lstStyle>
          <a:p>
            <a:pPr lvl="0"/>
            <a:r>
              <a:rPr lang="cs-CZ"/>
              <a:t>První bod </a:t>
            </a:r>
          </a:p>
          <a:p>
            <a:pPr lvl="0"/>
            <a:r>
              <a:rPr lang="cs-CZ"/>
              <a:t>Druhý bod </a:t>
            </a:r>
          </a:p>
          <a:p>
            <a:pPr lvl="0"/>
            <a:r>
              <a:rPr lang="cs-CZ"/>
              <a:t>Třetí bod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1B7C8FDF-D766-4AB4-91E1-5A83A471B3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5769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žlut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B81C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42090750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_oranžov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CB0EBE-0B5D-449F-BC00-BF8605643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742387-88E7-45F2-A6B7-8B80904C53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FF671F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18982287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5C710-69C4-4FAB-9C81-ACF7DA000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C073643-E5B5-43C7-9BAE-9509056AA8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1A968281-B797-4F87-9A85-E250A9C569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26841562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9A6C3F-63DA-422F-951B-AC87CE3F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7D0F0058-EFE9-4EA6-B00A-C8A94A60DA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76DB3A69-948C-4683-8B9E-168BCCAA09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B451EBA2-644A-4001-9CFE-F222B19AAC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4C1DD781-5059-4CF8-98A1-3C3EC036F4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2pPr>
              <a:buClr>
                <a:srgbClr val="00B5E2"/>
              </a:buClr>
              <a:defRPr/>
            </a:lvl2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</p:txBody>
      </p:sp>
    </p:spTree>
    <p:extLst>
      <p:ext uri="{BB962C8B-B14F-4D97-AF65-F5344CB8AC3E}">
        <p14:creationId xmlns:p14="http://schemas.microsoft.com/office/powerpoint/2010/main" val="40319980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EBBDFE-E7CC-4418-A700-A3EECEF52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37272029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4190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457201"/>
            <a:ext cx="6169024" cy="54117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0621360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D8C913-B9C4-4A9F-BF84-BFA988061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C6A1AC-1D42-4BF6-B804-1D6CAAFA94B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0"/>
            <a:ext cx="7008812" cy="68579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Obrázek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9DC5506-B7AC-4A69-8AEE-87C393298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240717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8" y="421105"/>
            <a:ext cx="6172200" cy="541178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357898312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03F944-C958-4E79-B68C-715441345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19975" y="42110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4096506-5765-4FFB-90F0-2A6C8411DD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701198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4062019-C0AE-401E-A918-2198C1F6EF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19974" y="202130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2260439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image" Target="../media/image6.svg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3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5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7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13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7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Relationship Id="rId14" Type="http://schemas.openxmlformats.org/officeDocument/2006/relationships/slideLayout" Target="../slideLayouts/slideLayout9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image" Target="../media/image6.sv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slideLayout" Target="../slideLayouts/slideLayout1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AD10235-8B02-4704-AE40-2D77DBE84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3E69DE3-D053-4A49-B720-B69D3F58E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1"/>
            <a:r>
              <a:rPr lang="cs-CZ"/>
              <a:t>Třetí úroveň</a:t>
            </a:r>
          </a:p>
          <a:p>
            <a:pPr lvl="1"/>
            <a:r>
              <a:rPr lang="cs-CZ"/>
              <a:t>Čtvrtá úroveň</a:t>
            </a:r>
          </a:p>
          <a:p>
            <a:pPr lvl="1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5332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B81C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E187D4E-A7FF-431C-BD1E-0E45681230E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8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E187D4E-A7FF-431C-BD1E-0E45681230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35871" y="6311900"/>
            <a:ext cx="3017929" cy="46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60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60CD5BB-328D-4FCB-BA5D-A4C2AC1E3B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7410" y="322651"/>
            <a:ext cx="3489649" cy="656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62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7DBE7DF2-26B8-421E-B460-3A83D49208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5400000">
            <a:off x="8524226" y="2903517"/>
            <a:ext cx="6858000" cy="10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85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7DBE7DF2-26B8-421E-B460-3A83D492082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6200000">
            <a:off x="-3116283" y="2903517"/>
            <a:ext cx="6858000" cy="105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77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  <p:sldLayoutId id="2147483749" r:id="rId13"/>
    <p:sldLayoutId id="214748375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5" name="Obrázek 4" descr="Obsah obrázku vektorová grafika, suši&#10;&#10;Popis se vygeneroval automaticky.">
            <a:extLst>
              <a:ext uri="{FF2B5EF4-FFF2-40B4-BE49-F238E27FC236}">
                <a16:creationId xmlns:a16="http://schemas.microsoft.com/office/drawing/2014/main" id="{DE19FFD8-15E1-4707-8063-FE9FE4224F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-5400000">
            <a:off x="5426139" y="-1070453"/>
            <a:ext cx="8120331" cy="832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03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  <p:sldLayoutId id="214748376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6E159A61-F733-493E-AA4E-1FE27141E7D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0800000">
            <a:off x="0" y="5923807"/>
            <a:ext cx="12192001" cy="186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87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  <p:sldLayoutId id="2147483779" r:id="rId13"/>
    <p:sldLayoutId id="214748378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D71FB94-BBD0-4B71-B9CB-B94616C5C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F1BB42E-EDF5-4C96-9453-391C56631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67652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3087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padlet.com/Jobik/job-se-p-edstavuje-lqu9h7mkv45r4pdd" TargetMode="Externa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3AAAC93-4ACF-7C92-F2DD-7772C79BDD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28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odzim (2)">
            <a:extLst>
              <a:ext uri="{FF2B5EF4-FFF2-40B4-BE49-F238E27FC236}">
                <a16:creationId xmlns:a16="http://schemas.microsoft.com/office/drawing/2014/main" id="{BC553BCE-DAD7-899E-96E3-1AD0AA18A7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30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odzim (3)">
            <a:extLst>
              <a:ext uri="{FF2B5EF4-FFF2-40B4-BE49-F238E27FC236}">
                <a16:creationId xmlns:a16="http://schemas.microsoft.com/office/drawing/2014/main" id="{C912D0F2-313D-9BAC-1AE2-D8E7796ECD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2785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ima">
            <a:extLst>
              <a:ext uri="{FF2B5EF4-FFF2-40B4-BE49-F238E27FC236}">
                <a16:creationId xmlns:a16="http://schemas.microsoft.com/office/drawing/2014/main" id="{276D1DE7-7958-EC1E-79A6-8173E61D72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660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ima (2)">
            <a:extLst>
              <a:ext uri="{FF2B5EF4-FFF2-40B4-BE49-F238E27FC236}">
                <a16:creationId xmlns:a16="http://schemas.microsoft.com/office/drawing/2014/main" id="{CB3FE64C-1C52-A36A-05F0-E738791DEE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177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Zima (3)">
            <a:extLst>
              <a:ext uri="{FF2B5EF4-FFF2-40B4-BE49-F238E27FC236}">
                <a16:creationId xmlns:a16="http://schemas.microsoft.com/office/drawing/2014/main" id="{F6E764A3-F49F-626C-72F3-809AA0556DC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06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183BF242-F233-108D-D160-3C4FB0192E6F}"/>
              </a:ext>
            </a:extLst>
          </p:cNvPr>
          <p:cNvSpPr txBox="1"/>
          <p:nvPr/>
        </p:nvSpPr>
        <p:spPr>
          <a:xfrm>
            <a:off x="545592" y="1746504"/>
            <a:ext cx="6367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800" b="1" dirty="0"/>
              <a:t>Mrkněte na náš </a:t>
            </a:r>
            <a:r>
              <a:rPr lang="cs-CZ" sz="4800" b="1" dirty="0" err="1">
                <a:hlinkClick r:id="rId2"/>
              </a:rPr>
              <a:t>padlet</a:t>
            </a:r>
            <a:r>
              <a:rPr lang="cs-CZ" sz="4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2955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B3446716-086A-CD7F-FF38-C38B24AD3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4000"/>
          <a:stretch/>
        </p:blipFill>
        <p:spPr>
          <a:xfrm>
            <a:off x="922121" y="123443"/>
            <a:ext cx="10347757" cy="672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70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Jaro">
            <a:extLst>
              <a:ext uri="{FF2B5EF4-FFF2-40B4-BE49-F238E27FC236}">
                <a16:creationId xmlns:a16="http://schemas.microsoft.com/office/drawing/2014/main" id="{35BAE28B-C9CD-F7AD-9FDD-B477BC81BB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369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Jaro (2)">
            <a:extLst>
              <a:ext uri="{FF2B5EF4-FFF2-40B4-BE49-F238E27FC236}">
                <a16:creationId xmlns:a16="http://schemas.microsoft.com/office/drawing/2014/main" id="{67AAAF03-9699-1DB3-E2A9-9E10CFC0477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782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Jaro (3)">
            <a:extLst>
              <a:ext uri="{FF2B5EF4-FFF2-40B4-BE49-F238E27FC236}">
                <a16:creationId xmlns:a16="http://schemas.microsoft.com/office/drawing/2014/main" id="{C15A4826-76DD-C9ED-82C1-6965B409F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099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Léto">
            <a:extLst>
              <a:ext uri="{FF2B5EF4-FFF2-40B4-BE49-F238E27FC236}">
                <a16:creationId xmlns:a16="http://schemas.microsoft.com/office/drawing/2014/main" id="{6F0681C5-8070-0D86-AD03-E94D1C6E47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191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Léto (2)">
            <a:extLst>
              <a:ext uri="{FF2B5EF4-FFF2-40B4-BE49-F238E27FC236}">
                <a16:creationId xmlns:a16="http://schemas.microsoft.com/office/drawing/2014/main" id="{439871FB-4189-35AC-7C5C-C030AB9107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590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2E3330-2234-F555-A299-EE5960DF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929" y="0"/>
            <a:ext cx="97001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9569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Podzim">
            <a:extLst>
              <a:ext uri="{FF2B5EF4-FFF2-40B4-BE49-F238E27FC236}">
                <a16:creationId xmlns:a16="http://schemas.microsoft.com/office/drawing/2014/main" id="{F8168547-7D9C-C35F-F8C3-3F92CD66071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88" y="0"/>
            <a:ext cx="9699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709674"/>
      </p:ext>
    </p:extLst>
  </p:cSld>
  <p:clrMapOvr>
    <a:masterClrMapping/>
  </p:clrMapOvr>
</p:sld>
</file>

<file path=ppt/theme/theme1.xml><?xml version="1.0" encoding="utf-8"?>
<a:theme xmlns:a="http://schemas.openxmlformats.org/drawingml/2006/main" name="JOB_prezenta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OB_prezentace" id="{2E98DE55-AB77-4482-8D8A-CA12D6380575}" vid="{D1D0A325-1163-464C-AF4C-7BE432E919E4}"/>
    </a:ext>
  </a:extLst>
</a:theme>
</file>

<file path=ppt/theme/theme2.xml><?xml version="1.0" encoding="utf-8"?>
<a:theme xmlns:a="http://schemas.openxmlformats.org/drawingml/2006/main" name="JOB_IKON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804E54A0-0A98-4DFE-A3EF-D5316E70F119}"/>
    </a:ext>
  </a:extLst>
</a:theme>
</file>

<file path=ppt/theme/theme3.xml><?xml version="1.0" encoding="utf-8"?>
<a:theme xmlns:a="http://schemas.openxmlformats.org/drawingml/2006/main" name="JOB_ jemný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7B24E937-15BC-4BB5-99AE-BCD0C3F70E3C}"/>
    </a:ext>
  </a:extLst>
</a:theme>
</file>

<file path=ppt/theme/theme4.xml><?xml version="1.0" encoding="utf-8"?>
<a:theme xmlns:a="http://schemas.openxmlformats.org/drawingml/2006/main" name="JOB_obrovsk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E280486F-EA10-453D-85C3-23387D5E5E8E}"/>
    </a:ext>
  </a:extLst>
</a:theme>
</file>

<file path=ppt/theme/theme5.xml><?xml version="1.0" encoding="utf-8"?>
<a:theme xmlns:a="http://schemas.openxmlformats.org/drawingml/2006/main" name="2_JOB_obrovsk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77A58287-046A-4D74-AF0C-C3CCB834B3AD}"/>
    </a:ext>
  </a:extLst>
</a:theme>
</file>

<file path=ppt/theme/theme6.xml><?xml version="1.0" encoding="utf-8"?>
<a:theme xmlns:a="http://schemas.openxmlformats.org/drawingml/2006/main" name="3_JOB_obrovsk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97EB5B9B-5255-4423-B00B-5CAF4AC86A95}"/>
    </a:ext>
  </a:extLst>
</a:theme>
</file>

<file path=ppt/theme/theme7.xml><?xml version="1.0" encoding="utf-8"?>
<a:theme xmlns:a="http://schemas.openxmlformats.org/drawingml/2006/main" name="5_JOB_obrovsk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4BFC64EA-8691-4337-AEA6-D7E375E7AF70}"/>
    </a:ext>
  </a:extLst>
</a:theme>
</file>

<file path=ppt/theme/theme8.xml><?xml version="1.0" encoding="utf-8"?>
<a:theme xmlns:a="http://schemas.openxmlformats.org/drawingml/2006/main" name="4_JOB_obrovsk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215DEE19-998C-4BD8-BA01-024AB3FD61F4}"/>
    </a:ext>
  </a:extLst>
</a:theme>
</file>

<file path=ppt/theme/theme9.xml><?xml version="1.0" encoding="utf-8"?>
<a:theme xmlns:a="http://schemas.openxmlformats.org/drawingml/2006/main" name="1_JOB_obrovsk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PRAVENA1_SABLONA_KURZ" id="{52BAA380-24F2-4F0A-9073-445520C63D89}" vid="{A2729BAC-174C-496D-95B2-21831A0B435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JOB_prezentace</Template>
  <TotalTime>2675</TotalTime>
  <Words>5</Words>
  <Application>Microsoft Office PowerPoint</Application>
  <PresentationFormat>Širokoúhlá obrazovka</PresentationFormat>
  <Paragraphs>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9</vt:i4>
      </vt:variant>
      <vt:variant>
        <vt:lpstr>Nadpisy snímků</vt:lpstr>
      </vt:variant>
      <vt:variant>
        <vt:i4>15</vt:i4>
      </vt:variant>
    </vt:vector>
  </HeadingPairs>
  <TitlesOfParts>
    <vt:vector size="27" baseType="lpstr">
      <vt:lpstr>Arial</vt:lpstr>
      <vt:lpstr>Calibri</vt:lpstr>
      <vt:lpstr>Times New Roman</vt:lpstr>
      <vt:lpstr>JOB_prezentace</vt:lpstr>
      <vt:lpstr>JOB_IKONY</vt:lpstr>
      <vt:lpstr>JOB_ jemný </vt:lpstr>
      <vt:lpstr>JOB_obrovský</vt:lpstr>
      <vt:lpstr>2_JOB_obrovský</vt:lpstr>
      <vt:lpstr>3_JOB_obrovský</vt:lpstr>
      <vt:lpstr>5_JOB_obrovský</vt:lpstr>
      <vt:lpstr>4_JOB_obrovský</vt:lpstr>
      <vt:lpstr>1_JOB_obrovský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Mgr. Marie Snopková</dc:creator>
  <cp:lastModifiedBy>Mgr. Marie Snopková</cp:lastModifiedBy>
  <cp:revision>4</cp:revision>
  <dcterms:created xsi:type="dcterms:W3CDTF">2023-12-12T20:44:46Z</dcterms:created>
  <dcterms:modified xsi:type="dcterms:W3CDTF">2023-12-18T18:22:27Z</dcterms:modified>
</cp:coreProperties>
</file>